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9" r:id="rId11"/>
    <p:sldId id="274" r:id="rId12"/>
    <p:sldId id="270" r:id="rId13"/>
    <p:sldId id="275" r:id="rId14"/>
    <p:sldId id="262" r:id="rId15"/>
    <p:sldId id="263" r:id="rId16"/>
    <p:sldId id="264" r:id="rId17"/>
    <p:sldId id="265" r:id="rId18"/>
    <p:sldId id="266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40825-88AC-47A4-B08E-931D890830D6}" type="datetimeFigureOut">
              <a:rPr lang="en-GB" smtClean="0"/>
              <a:t>15/03/2022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73BB3-99B7-480D-8254-A50655A98CC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7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6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2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3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2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9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6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9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8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ww.klett.de/produkt/isbn/978-3-12-624012-3#produktinformationen" TargetMode="Externa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www.ccbuchner.de/reihe-40-40/prima-492/" TargetMode="Externa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mailto:christoph.haake@cga.bistum365.de" TargetMode="External"/><Relationship Id="rId7" Type="http://schemas.openxmlformats.org/officeDocument/2006/relationships/image" Target="../media/image1.png"/><Relationship Id="rId2" Type="http://schemas.openxmlformats.org/officeDocument/2006/relationships/hyperlink" Target="mailto:pia.lynker@cga.bistum365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homas.seidler@cga.bistum365.de" TargetMode="External"/><Relationship Id="rId11" Type="http://schemas.openxmlformats.org/officeDocument/2006/relationships/image" Target="../media/image37.png"/><Relationship Id="rId5" Type="http://schemas.openxmlformats.org/officeDocument/2006/relationships/hyperlink" Target="mailto:paula.lefering@cga.bistum365.de" TargetMode="External"/><Relationship Id="rId10" Type="http://schemas.openxmlformats.org/officeDocument/2006/relationships/image" Target="../media/image36.png"/><Relationship Id="rId4" Type="http://schemas.openxmlformats.org/officeDocument/2006/relationships/hyperlink" Target="mailto:katharina.eden@cga.bistum365.de" TargetMode="Externa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be.com/watch?v=syiD19edjF8&amp;feature=share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openxmlformats.org/officeDocument/2006/relationships/image" Target="../media/image17.jpeg"/><Relationship Id="rId4" Type="http://schemas.openxmlformats.org/officeDocument/2006/relationships/image" Target="../media/image12.JP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11210A-A510-41A8-9B69-16EF250E0E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Informationsveranstaltung</a:t>
            </a:r>
            <a:br>
              <a:rPr lang="de-DE" dirty="0"/>
            </a:br>
            <a:r>
              <a:rPr lang="de-DE" sz="4400" dirty="0">
                <a:solidFill>
                  <a:schemeClr val="bg1">
                    <a:lumMod val="95000"/>
                  </a:schemeClr>
                </a:solidFill>
              </a:rPr>
              <a:t>Wahl der zweiten Fremdsprache ab Jahrgangsstufe 7</a:t>
            </a:r>
            <a:br>
              <a:rPr lang="de-DE" sz="4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4400" dirty="0">
                <a:solidFill>
                  <a:schemeClr val="bg1">
                    <a:lumMod val="95000"/>
                  </a:schemeClr>
                </a:solidFill>
              </a:rPr>
              <a:t>Französisch und Latein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E216ED-90B4-4E59-9C6D-EE3C2CE65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16. März 2022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FE3C50-AE4B-48F9-BFB0-432BEB5F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601" y="25415"/>
            <a:ext cx="5042517" cy="7022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1AAB44C-7E95-42FE-B7D4-B2E47776A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667" y="1065551"/>
            <a:ext cx="2350860" cy="175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207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6DD45-D9A5-724C-96E1-37477D3E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9599"/>
            <a:ext cx="3365770" cy="2008469"/>
          </a:xfrm>
        </p:spPr>
        <p:txBody>
          <a:bodyPr>
            <a:normAutofit fontScale="90000"/>
          </a:bodyPr>
          <a:lstStyle/>
          <a:p>
            <a:r>
              <a:rPr lang="de-DE" sz="3100" dirty="0"/>
              <a:t>Beispiele für kreative Herangehensweisen im Französischunterricht der Sek II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43F1D3-F1BA-416A-A61D-33A07773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691" y="4578465"/>
            <a:ext cx="7240621" cy="25129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DA82B6-6D02-4DEB-8EBE-9FDC3B24C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84" y="3199248"/>
            <a:ext cx="3084002" cy="218535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627ADDD-9BB6-4BA6-994C-DA92D7A1F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200" y="53105"/>
            <a:ext cx="4594464" cy="45253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F269ECA-4C74-4383-ACC9-9FE835708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717" y="184567"/>
            <a:ext cx="2668649" cy="41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3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811D-71AD-49A9-BCF7-DAF482D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pPr algn="ctr"/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Voraussetzungen</a:t>
            </a:r>
            <a:br>
              <a:rPr lang="de-DE" sz="2800" dirty="0"/>
            </a:br>
            <a:br>
              <a:rPr lang="de-DE" dirty="0"/>
            </a:br>
            <a:r>
              <a:rPr lang="de-DE" dirty="0"/>
              <a:t>Französisch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D525033-E742-46AC-BA2A-96223DE96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200" y="3664125"/>
            <a:ext cx="23241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5D4E65-9E26-43BF-9339-6907581D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" y="6217200"/>
            <a:ext cx="3426249" cy="47552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D658ED2-2010-4020-B4D8-A535B3D99B88}"/>
              </a:ext>
            </a:extLst>
          </p:cNvPr>
          <p:cNvSpPr/>
          <p:nvPr/>
        </p:nvSpPr>
        <p:spPr>
          <a:xfrm>
            <a:off x="4024799" y="1123837"/>
            <a:ext cx="7376625" cy="3697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de-DE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Freude</a:t>
            </a:r>
            <a:r>
              <a:rPr lang="de-DE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der Kommunikation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am Sprechen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am Lernen in Alltagssituationen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am Produzieren und Gestalten von Texten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am Kennenlernen eines Nachbarlandes und dessen Kultur 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38009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811D-71AD-49A9-BCF7-DAF482D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pPr algn="ctr"/>
            <a:r>
              <a:rPr lang="de-DE" sz="2800" dirty="0"/>
              <a:t>Voraussetzungen</a:t>
            </a:r>
            <a:br>
              <a:rPr lang="de-DE" sz="2800" dirty="0"/>
            </a:br>
            <a:br>
              <a:rPr lang="de-DE" dirty="0"/>
            </a:br>
            <a:r>
              <a:rPr lang="de-DE" dirty="0"/>
              <a:t>Latein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6E77B0F-46A0-4121-88CB-959424DCC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24" y="3723398"/>
            <a:ext cx="2756024" cy="153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8591FE-2839-4A67-BA79-817FC715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" y="6218520"/>
            <a:ext cx="3426249" cy="4755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A25C1F6-14DD-47EA-923E-3DC0CA552C5E}"/>
              </a:ext>
            </a:extLst>
          </p:cNvPr>
          <p:cNvSpPr/>
          <p:nvPr/>
        </p:nvSpPr>
        <p:spPr>
          <a:xfrm>
            <a:off x="4010732" y="2723120"/>
            <a:ext cx="7548075" cy="1766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 – Latein als „gerechte Sprache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(Stefan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Kipf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89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811D-71AD-49A9-BCF7-DAF482D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pPr algn="ctr"/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Lehrwerk</a:t>
            </a:r>
            <a:br>
              <a:rPr lang="de-DE" sz="2800" dirty="0"/>
            </a:br>
            <a:br>
              <a:rPr lang="de-DE" dirty="0"/>
            </a:br>
            <a:r>
              <a:rPr lang="de-DE" dirty="0"/>
              <a:t>Französisch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D525033-E742-46AC-BA2A-96223DE96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200" y="3664125"/>
            <a:ext cx="23241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5D4E65-9E26-43BF-9339-6907581D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" y="6217200"/>
            <a:ext cx="3426249" cy="4755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8FDC35-2E84-4B4A-B39D-BB9D4FDBF90E}"/>
              </a:ext>
            </a:extLst>
          </p:cNvPr>
          <p:cNvSpPr txBox="1"/>
          <p:nvPr/>
        </p:nvSpPr>
        <p:spPr>
          <a:xfrm>
            <a:off x="4024800" y="746772"/>
            <a:ext cx="66908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Découvertes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(G9), Ernst Klett Verlag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Lehrbuch (G9)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Übungsheft (</a:t>
            </a:r>
            <a:r>
              <a:rPr lang="de-DE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cahier</a:t>
            </a:r>
            <a:r>
              <a:rPr lang="de-DE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d‘activités</a:t>
            </a:r>
            <a:r>
              <a:rPr lang="de-DE" sz="24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mit Mediensammlung, Vokabeltrainer und Übungssoftware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Grammatisches Beiheft mit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Erklärfilmen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E068E3-1480-4558-99E1-19EB793F4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64125"/>
            <a:ext cx="1905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55662B-2E98-4B2D-98E1-5AFD9C520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969" y="4762500"/>
            <a:ext cx="1687512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E62C3AE-8E1B-41E2-8506-AE416ECF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19494" cy="22955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CFC8E9-9D4E-4E54-9371-45376FA3A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94" y="0"/>
            <a:ext cx="4949107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2319A2-2E4B-41F5-8CA9-79A4232F7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601" y="0"/>
            <a:ext cx="4999165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F129519-66C2-48D0-A773-B1DE66A5BBD3}"/>
              </a:ext>
            </a:extLst>
          </p:cNvPr>
          <p:cNvSpPr txBox="1"/>
          <p:nvPr/>
        </p:nvSpPr>
        <p:spPr>
          <a:xfrm>
            <a:off x="0" y="2295525"/>
            <a:ext cx="1719494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pPr algn="ctr"/>
            <a:r>
              <a:rPr lang="de-DE" dirty="0"/>
              <a:t>Weitere Informationen unter:</a:t>
            </a:r>
          </a:p>
          <a:p>
            <a:endParaRPr lang="de-DE" dirty="0"/>
          </a:p>
          <a:p>
            <a:r>
              <a:rPr lang="de-DE" dirty="0">
                <a:hlinkClick r:id="rId5"/>
              </a:rPr>
              <a:t>https://www.klett.de/produkt/isbn/978-3-12-624012-3#produktinformationen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ADE0F5-52D3-4FB5-AC00-F119B03F9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70" y="5404751"/>
            <a:ext cx="1415089" cy="14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2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811D-71AD-49A9-BCF7-DAF482D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pPr algn="ctr"/>
            <a:r>
              <a:rPr lang="de-DE" sz="2800" dirty="0"/>
              <a:t>Lehrwerk</a:t>
            </a:r>
            <a:br>
              <a:rPr lang="de-DE" sz="2800" dirty="0"/>
            </a:br>
            <a:br>
              <a:rPr lang="de-DE" dirty="0"/>
            </a:br>
            <a:r>
              <a:rPr lang="de-DE" dirty="0"/>
              <a:t>Latein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6E77B0F-46A0-4121-88CB-959424DCC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24" y="3723398"/>
            <a:ext cx="2756024" cy="153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8591FE-2839-4A67-BA79-817FC715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" y="6218520"/>
            <a:ext cx="3426249" cy="4755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D983E6C-C873-4BE7-8DC4-1E0C6761149F}"/>
              </a:ext>
            </a:extLst>
          </p:cNvPr>
          <p:cNvSpPr txBox="1"/>
          <p:nvPr/>
        </p:nvSpPr>
        <p:spPr>
          <a:xfrm>
            <a:off x="4024800" y="746772"/>
            <a:ext cx="6690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prima.</a:t>
            </a:r>
          </a:p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Latein lernen (G9),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C.C.Buchner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Verlag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Lehrbuch (G9); Grammatik und Vokabeln gebündelt im Anhang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Arbeitsheft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„Wordmaster“ – Vokabeltrainerheft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separates Vokabelheft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174E587-FC0C-498D-A285-6B5B258E4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35194"/>
            <a:ext cx="1850926" cy="248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30B14A1-A835-4C93-B030-1CEBA43E9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867" y="4550387"/>
            <a:ext cx="1668133" cy="16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36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8F2A72-A077-4DC5-98E9-1A7D13A12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04459" cy="21526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3255B72-8757-404D-BE9D-2C2CCACA3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"/>
          <a:stretch/>
        </p:blipFill>
        <p:spPr>
          <a:xfrm>
            <a:off x="1604459" y="0"/>
            <a:ext cx="494068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43DD0E-B490-4B36-90A9-DF08BED40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139" y="0"/>
            <a:ext cx="4959381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198C2B9-17DE-4BA7-9971-372F0E78B46D}"/>
              </a:ext>
            </a:extLst>
          </p:cNvPr>
          <p:cNvSpPr txBox="1"/>
          <p:nvPr/>
        </p:nvSpPr>
        <p:spPr>
          <a:xfrm>
            <a:off x="0" y="2152650"/>
            <a:ext cx="1604459" cy="4801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pPr algn="ctr"/>
            <a:r>
              <a:rPr lang="de-DE" dirty="0"/>
              <a:t>Weitere Informationen unter:</a:t>
            </a:r>
          </a:p>
          <a:p>
            <a:pPr algn="ctr"/>
            <a:endParaRPr lang="de-DE" dirty="0"/>
          </a:p>
          <a:p>
            <a:pPr algn="ctr"/>
            <a:r>
              <a:rPr lang="de-DE" dirty="0">
                <a:hlinkClick r:id="rId5"/>
              </a:rPr>
              <a:t>https://www.ccbuchner.de/reihe-40-40/prima-492/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9FC111-B18A-4B18-B1F2-081AAF949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5" y="5093584"/>
            <a:ext cx="1478666" cy="14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2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D42F-18FA-4638-A74E-5DA858BC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 der zweiten Fremdsprache</a:t>
            </a:r>
            <a:br>
              <a:rPr lang="de-DE" dirty="0"/>
            </a:br>
            <a:br>
              <a:rPr lang="de-DE" dirty="0"/>
            </a:br>
            <a:r>
              <a:rPr lang="de-DE" dirty="0"/>
              <a:t>Fragen und </a:t>
            </a:r>
            <a:br>
              <a:rPr lang="de-DE" dirty="0"/>
            </a:br>
            <a:r>
              <a:rPr lang="de-DE" dirty="0"/>
              <a:t>Kontakt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628F13-F76F-45D8-8EB4-B0D74F5C8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800" b="1" dirty="0"/>
              <a:t>Vielen Dank für Ihre Aufmerksamkeit!</a:t>
            </a:r>
          </a:p>
          <a:p>
            <a:pPr marL="0" indent="0">
              <a:buNone/>
            </a:pPr>
            <a:r>
              <a:rPr lang="de-DE" sz="2800" dirty="0"/>
              <a:t>Für Ihre Fragen stehen Ihnen jetzt direkt oder über die Informationsveranstaltung hinaus per Mail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für das Fach </a:t>
            </a:r>
            <a:r>
              <a:rPr lang="de-DE" sz="2800" b="1" dirty="0"/>
              <a:t>Latein Frau Lynker</a:t>
            </a:r>
            <a:r>
              <a:rPr lang="de-DE" sz="2800" dirty="0"/>
              <a:t>                       (</a:t>
            </a:r>
            <a:r>
              <a:rPr lang="de-DE" sz="2800" dirty="0">
                <a:hlinkClick r:id="rId2"/>
              </a:rPr>
              <a:t>pia.lynker@cga.bistum365.de</a:t>
            </a:r>
            <a:r>
              <a:rPr lang="de-DE" sz="2800" dirty="0"/>
              <a:t>) und </a:t>
            </a:r>
            <a:r>
              <a:rPr lang="de-DE" sz="2800" b="1" dirty="0"/>
              <a:t>Herr Haake </a:t>
            </a:r>
            <a:r>
              <a:rPr lang="de-DE" sz="2800" dirty="0"/>
              <a:t>(</a:t>
            </a:r>
            <a:r>
              <a:rPr lang="de-DE" sz="2800" dirty="0">
                <a:hlinkClick r:id="rId3"/>
              </a:rPr>
              <a:t>christoph.haake@cga.bistum365.de</a:t>
            </a:r>
            <a:r>
              <a:rPr lang="de-DE" sz="2800" dirty="0"/>
              <a:t>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für das Fach </a:t>
            </a:r>
            <a:r>
              <a:rPr lang="de-DE" sz="2800" b="1" dirty="0"/>
              <a:t>Französisch Frau Eden (</a:t>
            </a:r>
            <a:r>
              <a:rPr lang="de-DE" sz="2800" dirty="0">
                <a:hlinkClick r:id="rId4"/>
              </a:rPr>
              <a:t>katharina.eden@cga.bistum365.</a:t>
            </a:r>
            <a:r>
              <a:rPr lang="de-DE" sz="2800">
                <a:hlinkClick r:id="rId4"/>
              </a:rPr>
              <a:t>de</a:t>
            </a:r>
            <a:r>
              <a:rPr lang="de-DE" sz="2800" b="1"/>
              <a:t>), </a:t>
            </a:r>
            <a:r>
              <a:rPr lang="de-DE" sz="2800" b="1" dirty="0"/>
              <a:t>Frau Lefering (</a:t>
            </a:r>
            <a:r>
              <a:rPr lang="de-DE" sz="2800" dirty="0">
                <a:hlinkClick r:id="rId5"/>
              </a:rPr>
              <a:t>paula.lefering@cga.bistum365.de</a:t>
            </a:r>
            <a:r>
              <a:rPr lang="de-DE" sz="2800" b="1" dirty="0"/>
              <a:t>) und Herr Seidler </a:t>
            </a:r>
            <a:r>
              <a:rPr lang="de-DE" sz="2800" dirty="0"/>
              <a:t>(</a:t>
            </a:r>
            <a:r>
              <a:rPr lang="de-DE" sz="2800" dirty="0">
                <a:hlinkClick r:id="rId6"/>
              </a:rPr>
              <a:t>thomas.seidler@cga.bistum365.de</a:t>
            </a:r>
            <a:r>
              <a:rPr lang="de-DE" sz="2800" dirty="0"/>
              <a:t>)</a:t>
            </a:r>
          </a:p>
          <a:p>
            <a:pPr marL="0" indent="0">
              <a:buNone/>
            </a:pPr>
            <a:r>
              <a:rPr lang="de-DE" sz="2800" dirty="0"/>
              <a:t>als Ansprechpartner gerne zur Verfügung.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DBC0A5-8A0B-4139-97F3-5AC4FC2456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9" y="6217200"/>
            <a:ext cx="3426781" cy="4772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3A196BE-B778-49AF-8C67-A02524281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9" y="4349494"/>
            <a:ext cx="1492536" cy="12989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271E3C7-00F0-49BA-A69A-302B889A5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732" y="4272912"/>
            <a:ext cx="1982348" cy="12601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E79AE2-7E12-4D87-B9EF-B5BFE2B52D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7" y="3967801"/>
            <a:ext cx="1070674" cy="9352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3939B2-CC10-4A80-9975-881BB904B0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9228" y="2194848"/>
            <a:ext cx="1551312" cy="9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5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D42F-18FA-4638-A74E-5DA858BC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 der zweiten Fremdsprache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628F13-F76F-45D8-8EB4-B0D74F5C8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800" dirty="0"/>
              <a:t>An der </a:t>
            </a:r>
            <a:r>
              <a:rPr lang="de-DE" sz="2800" dirty="0" err="1"/>
              <a:t>Canisiusschule</a:t>
            </a:r>
            <a:r>
              <a:rPr lang="de-DE" sz="2800" dirty="0"/>
              <a:t> steigen unsere Schülerinnen und Schüler ab der Klasse 7 in eine zweite Fremdsprache ein. Dabei haben sie an unserer Schule die Wahl zwischen den Fächern Französisch  oder Latein.</a:t>
            </a:r>
          </a:p>
          <a:p>
            <a:pPr marL="0" indent="0">
              <a:buNone/>
            </a:pPr>
            <a:r>
              <a:rPr lang="de-DE" sz="2800" dirty="0"/>
              <a:t>Die 2. Fremdsprache wird mindestens bis zum Ende der Klasse 10 einschließlich unterrichtet.</a:t>
            </a:r>
          </a:p>
          <a:p>
            <a:pPr marL="0" indent="0">
              <a:buNone/>
            </a:pPr>
            <a:r>
              <a:rPr lang="de-DE" sz="2800" dirty="0"/>
              <a:t>Eine Ab- oder </a:t>
            </a:r>
            <a:r>
              <a:rPr lang="de-DE" sz="2800" dirty="0" err="1"/>
              <a:t>Umwahl</a:t>
            </a:r>
            <a:r>
              <a:rPr lang="de-DE" sz="2800" dirty="0"/>
              <a:t> ist nicht möglich. Die einmal getroffene Entscheidung ist bindend.</a:t>
            </a:r>
          </a:p>
          <a:p>
            <a:pPr marL="0" indent="0">
              <a:buNone/>
            </a:pPr>
            <a:r>
              <a:rPr lang="de-DE" sz="2800" dirty="0"/>
              <a:t>Um für Ihr Kind und Sie die Wahl zu erleichtern, werden beide Fachschaften nachfolgend ihre Fächer vorstellen.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DBC0A5-8A0B-4139-97F3-5AC4FC245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" y="6217200"/>
            <a:ext cx="3426781" cy="4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3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811D-71AD-49A9-BCF7-DAF482D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pPr algn="ctr"/>
            <a:r>
              <a:rPr lang="de-DE" sz="2800" dirty="0"/>
              <a:t>Basisinformationen</a:t>
            </a:r>
            <a:br>
              <a:rPr lang="de-DE" sz="2800" dirty="0"/>
            </a:br>
            <a:br>
              <a:rPr lang="de-DE" dirty="0"/>
            </a:br>
            <a:r>
              <a:rPr lang="de-DE" dirty="0"/>
              <a:t>Französisch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D525033-E742-46AC-BA2A-96223DE96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200" y="3664125"/>
            <a:ext cx="23241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0BA6A87-4724-4029-BE57-CB84CEE502FD}"/>
              </a:ext>
            </a:extLst>
          </p:cNvPr>
          <p:cNvSpPr/>
          <p:nvPr/>
        </p:nvSpPr>
        <p:spPr>
          <a:xfrm>
            <a:off x="4024541" y="1123837"/>
            <a:ext cx="7587451" cy="4030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in vielen Ländern gesprochene Fremdsprache 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Wingdings" panose="05000000000000000000" pitchFamily="2" charset="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Beziehungen Deutschland-Frankreich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Wingdings" panose="05000000000000000000" pitchFamily="2" charset="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berufliche Qualifizierung 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Wingdings" panose="05000000000000000000" pitchFamily="2" charset="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schulische Begegnung mit Frankreich: 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Wingdings" panose="05000000000000000000" pitchFamily="2" charset="2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Schüleraustausch mit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Argentré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-du-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Plessis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, Bretagne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Zertifikat DELF (international anerkanntes Sprachdiplom)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Sozialpraktikum 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Betriebspraktikum 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C5D4E65-9E26-43BF-9339-6907581D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" y="6217200"/>
            <a:ext cx="342624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811D-71AD-49A9-BCF7-DAF482D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pPr algn="ctr"/>
            <a:r>
              <a:rPr lang="de-DE" sz="2800" dirty="0"/>
              <a:t>Basisinformationen</a:t>
            </a:r>
            <a:br>
              <a:rPr lang="de-DE" sz="2800" dirty="0"/>
            </a:br>
            <a:br>
              <a:rPr lang="de-DE" dirty="0"/>
            </a:br>
            <a:r>
              <a:rPr lang="de-DE" dirty="0"/>
              <a:t>Latein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6E77B0F-46A0-4121-88CB-959424DCC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24" y="3723398"/>
            <a:ext cx="2756024" cy="153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8A5F8D4-4905-4905-8671-B9DDE31D9389}"/>
              </a:ext>
            </a:extLst>
          </p:cNvPr>
          <p:cNvSpPr/>
          <p:nvPr/>
        </p:nvSpPr>
        <p:spPr>
          <a:xfrm>
            <a:off x="3750849" y="912778"/>
            <a:ext cx="7614082" cy="251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Lateinisches Sprachsystem lebt als Basis maßgeblich in romanischen Sprachen weiter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Grundlagenwissen über Wurzeln unserer europäischen Kultur 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(stetiger Lebensweltbezug: </a:t>
            </a:r>
            <a:r>
              <a:rPr lang="de-DE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„Inwiefern hat das Thema Wagenrennen noch etwas mit unserer heutigen Kultur zu tun?“ „Woher hat Joanne K. Rowling die Idee mit </a:t>
            </a:r>
            <a:r>
              <a:rPr lang="de-DE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Fluffy</a:t>
            </a:r>
            <a:r>
              <a:rPr lang="de-DE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?“ 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etc.)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3-tägige Fahrt nach Trier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Latinum am Ende der Jahrgangsstufe EF </a:t>
            </a:r>
            <a:endParaRPr lang="de-D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88591FE-2839-4A67-BA79-817FC715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" y="6218520"/>
            <a:ext cx="3426249" cy="475529"/>
          </a:xfrm>
          <a:prstGeom prst="rect">
            <a:avLst/>
          </a:prstGeom>
        </p:spPr>
      </p:pic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FEF3113C-2BD6-6843-8531-9FE87EE3F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4"/>
          <a:stretch/>
        </p:blipFill>
        <p:spPr>
          <a:xfrm>
            <a:off x="3610099" y="3937560"/>
            <a:ext cx="8098971" cy="2642143"/>
          </a:xfrm>
          <a:prstGeom prst="rect">
            <a:avLst/>
          </a:prstGeom>
        </p:spPr>
      </p:pic>
      <p:sp>
        <p:nvSpPr>
          <p:cNvPr id="5" name="Rahmen 4">
            <a:extLst>
              <a:ext uri="{FF2B5EF4-FFF2-40B4-BE49-F238E27FC236}">
                <a16:creationId xmlns:a16="http://schemas.microsoft.com/office/drawing/2014/main" id="{86106365-A183-B645-8638-2496F84CC09D}"/>
              </a:ext>
            </a:extLst>
          </p:cNvPr>
          <p:cNvSpPr/>
          <p:nvPr/>
        </p:nvSpPr>
        <p:spPr>
          <a:xfrm>
            <a:off x="3610099" y="3937561"/>
            <a:ext cx="914400" cy="2642143"/>
          </a:xfrm>
          <a:prstGeom prst="frame">
            <a:avLst>
              <a:gd name="adj1" fmla="val 5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7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811D-71AD-49A9-BCF7-DAF482D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pPr algn="ctr"/>
            <a:r>
              <a:rPr lang="de-DE" sz="2800" dirty="0"/>
              <a:t>Ziele </a:t>
            </a:r>
            <a:br>
              <a:rPr lang="de-DE" sz="2800" dirty="0"/>
            </a:br>
            <a:r>
              <a:rPr lang="de-DE" sz="2800" dirty="0"/>
              <a:t>und </a:t>
            </a:r>
            <a:br>
              <a:rPr lang="de-DE" sz="2800" dirty="0"/>
            </a:br>
            <a:r>
              <a:rPr lang="de-DE" sz="2800" dirty="0"/>
              <a:t>Methoden</a:t>
            </a:r>
            <a:br>
              <a:rPr lang="de-DE" sz="2800" dirty="0"/>
            </a:br>
            <a:br>
              <a:rPr lang="de-DE" dirty="0"/>
            </a:br>
            <a:r>
              <a:rPr lang="de-DE" dirty="0"/>
              <a:t>Französisch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D525033-E742-46AC-BA2A-96223DE96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200" y="3664125"/>
            <a:ext cx="23241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5D4E65-9E26-43BF-9339-6907581D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" y="6217200"/>
            <a:ext cx="3426249" cy="4755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6042C54-BB91-4294-A1B7-A0F59D8D9BCF}"/>
              </a:ext>
            </a:extLst>
          </p:cNvPr>
          <p:cNvSpPr/>
          <p:nvPr/>
        </p:nvSpPr>
        <p:spPr>
          <a:xfrm>
            <a:off x="3976161" y="162366"/>
            <a:ext cx="7962920" cy="7100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Anwendung der französischen Sprache 	.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Hören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Sprechen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Lesen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Schreiben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Vermitteln zwischen der eigenen und der Fremdsprache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Kennenlernen von Frankreich und der französischen Kultur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Erarbeitung der grammatischen Strukturen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zunehmende Einsprachigkeit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digitale Kompetenzen mit direkter praktischer Anwendung für den eigenen Schulalltag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praktische und kreative Anwendung und Transfer (z.B. Rollenspiele, kreatives Schreiben und Zeichnen Malen von klassischen französischen bzw. belgischen Comics, den </a:t>
            </a:r>
            <a:r>
              <a:rPr lang="de-DE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Bandes </a:t>
            </a:r>
            <a:r>
              <a:rPr lang="de-DE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Dessinées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0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811D-71AD-49A9-BCF7-DAF482D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pPr algn="ctr"/>
            <a:r>
              <a:rPr lang="de-DE" sz="2800" dirty="0"/>
              <a:t>Ziele</a:t>
            </a:r>
            <a:br>
              <a:rPr lang="de-DE" sz="2800" dirty="0"/>
            </a:br>
            <a:r>
              <a:rPr lang="de-DE" sz="2800" dirty="0"/>
              <a:t>und </a:t>
            </a:r>
            <a:br>
              <a:rPr lang="de-DE" sz="2800" dirty="0"/>
            </a:br>
            <a:r>
              <a:rPr lang="de-DE" sz="2800" dirty="0"/>
              <a:t>Methoden</a:t>
            </a:r>
            <a:br>
              <a:rPr lang="de-DE" sz="2800" dirty="0"/>
            </a:br>
            <a:br>
              <a:rPr lang="de-DE" dirty="0"/>
            </a:br>
            <a:r>
              <a:rPr lang="de-DE" dirty="0"/>
              <a:t>Latein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6E77B0F-46A0-4121-88CB-959424DCC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24" y="3723398"/>
            <a:ext cx="2756024" cy="153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8591FE-2839-4A67-BA79-817FC715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" y="6218520"/>
            <a:ext cx="3426249" cy="4755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66C72F7-33D7-4192-9065-C813DA432A6A}"/>
              </a:ext>
            </a:extLst>
          </p:cNvPr>
          <p:cNvSpPr/>
          <p:nvPr/>
        </p:nvSpPr>
        <p:spPr>
          <a:xfrm>
            <a:off x="3439784" y="961978"/>
            <a:ext cx="8429334" cy="4958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Kernkompetenzen des Lateinunterrichts: </a:t>
            </a:r>
          </a:p>
          <a:p>
            <a:pPr marL="1257300" lvl="2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Sprach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kompetenz 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(Grammatik - nicht mehr selbst bilden, nur noch erkennen!)</a:t>
            </a:r>
          </a:p>
          <a:p>
            <a:pPr marL="1257300" lvl="2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kompetenz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(Übersetzen der Texte)</a:t>
            </a:r>
          </a:p>
          <a:p>
            <a:pPr marL="1257300" lvl="2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Kulturelle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Kompetenz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(Inhalte der Texte; immer vor dem Hintergrund unserer Lebenswelt)</a:t>
            </a:r>
          </a:p>
          <a:p>
            <a:pPr marL="1257300" lvl="2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Sprach</a:t>
            </a: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bewusstheit 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Sprach</a:t>
            </a: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kompetenz</a:t>
            </a:r>
          </a:p>
          <a:p>
            <a:pPr lvl="2">
              <a:lnSpc>
                <a:spcPct val="115000"/>
              </a:lnSpc>
            </a:pPr>
            <a:r>
              <a:rPr lang="de-D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KEIN Hören, Sprechen und Schreiben! </a:t>
            </a:r>
            <a:endParaRPr lang="de-DE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Unterrichtssprache: Deutsch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Analoge Methodik: Mehrfache Differenzierung im Unterricht, freies Arbeiten wie bspw. Wochenplanarbeit (Förderung der Selbstständigkeit)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Digitale Methodik: Digitaler Unterrichtsmanager,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Quizlet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 als Unterstützung beim Vokabellernen,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LearningApps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zur Übung von Grammatik,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StoryBoard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zur Erstellung von Comics etc.</a:t>
            </a:r>
          </a:p>
        </p:txBody>
      </p:sp>
    </p:spTree>
    <p:extLst>
      <p:ext uri="{BB962C8B-B14F-4D97-AF65-F5344CB8AC3E}">
        <p14:creationId xmlns:p14="http://schemas.microsoft.com/office/powerpoint/2010/main" val="3124058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7C8F6-D357-4254-BBAC-96B01EEBE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72C627-D0CB-F54C-B679-FA14D879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>
            <a:normAutofit/>
          </a:bodyPr>
          <a:lstStyle/>
          <a:p>
            <a:pPr algn="r"/>
            <a:r>
              <a:rPr lang="de-DE" sz="3100" dirty="0"/>
              <a:t>Beispiel I: Kreative Herangehensweisen im Lateinunterricht</a:t>
            </a:r>
            <a:br>
              <a:rPr lang="de-DE" sz="3100" dirty="0"/>
            </a:br>
            <a:endParaRPr lang="de-DE" sz="3100" dirty="0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39E7B14E-335E-0144-9D34-3B2B50987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0" t="37289" r="15754" b="10782"/>
          <a:stretch/>
        </p:blipFill>
        <p:spPr>
          <a:xfrm>
            <a:off x="1197553" y="484633"/>
            <a:ext cx="3198042" cy="287546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2C93F5A3-6C74-B64F-9415-D8A9ECF6D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0" t="36901" r="15463" b="10007"/>
          <a:stretch/>
        </p:blipFill>
        <p:spPr>
          <a:xfrm>
            <a:off x="4857423" y="484633"/>
            <a:ext cx="3128065" cy="2875460"/>
          </a:xfrm>
          <a:prstGeom prst="rect">
            <a:avLst/>
          </a:prstGeom>
        </p:spPr>
      </p:pic>
      <p:pic>
        <p:nvPicPr>
          <p:cNvPr id="8" name="Grafik 2">
            <a:extLst>
              <a:ext uri="{FF2B5EF4-FFF2-40B4-BE49-F238E27FC236}">
                <a16:creationId xmlns:a16="http://schemas.microsoft.com/office/drawing/2014/main" id="{CDD87C88-9B2E-2D47-9E46-8CDEBE8B1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0" t="36514" r="15754" b="11557"/>
          <a:stretch/>
        </p:blipFill>
        <p:spPr>
          <a:xfrm>
            <a:off x="8447314" y="484633"/>
            <a:ext cx="3198045" cy="287546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BA0847-D551-5744-8DC6-5ADE16DF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3871576"/>
            <a:ext cx="5550883" cy="2061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>
                <a:solidFill>
                  <a:srgbClr val="FFFFFF"/>
                </a:solidFill>
              </a:rPr>
              <a:t>Produkt der Jg. 9 nach der Fabel-Lektüre von Phaedrus</a:t>
            </a:r>
          </a:p>
          <a:p>
            <a:pPr marL="0" indent="0">
              <a:buNone/>
            </a:pPr>
            <a:r>
              <a:rPr lang="de-DE" sz="1800" b="1" dirty="0">
                <a:solidFill>
                  <a:srgbClr val="FFFFFF"/>
                </a:solidFill>
              </a:rPr>
              <a:t>Aufgabenstellung</a:t>
            </a:r>
            <a:r>
              <a:rPr lang="de-DE" sz="1800" dirty="0">
                <a:solidFill>
                  <a:srgbClr val="FFFFFF"/>
                </a:solidFill>
              </a:rPr>
              <a:t>: Wendet euer Wissen auf Basis der Phaedrus-Lektüre an und erstellt eure eigene Fabel. Versucht dabei, so viel Latein wie möglich zu verwenden. </a:t>
            </a:r>
          </a:p>
        </p:txBody>
      </p:sp>
    </p:spTree>
    <p:extLst>
      <p:ext uri="{BB962C8B-B14F-4D97-AF65-F5344CB8AC3E}">
        <p14:creationId xmlns:p14="http://schemas.microsoft.com/office/powerpoint/2010/main" val="41322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2C627-D0CB-F54C-B679-FA14D879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93" y="2438677"/>
            <a:ext cx="3180912" cy="2503714"/>
          </a:xfrm>
        </p:spPr>
        <p:txBody>
          <a:bodyPr>
            <a:normAutofit fontScale="90000"/>
          </a:bodyPr>
          <a:lstStyle/>
          <a:p>
            <a:pPr algn="r"/>
            <a:r>
              <a:rPr lang="de-DE" sz="3100" dirty="0"/>
              <a:t>Beispiele für kreative Herangehensweisen in der Sekundarstufe I in Französisch</a:t>
            </a:r>
            <a:br>
              <a:rPr lang="de-DE" sz="3100" dirty="0"/>
            </a:br>
            <a:endParaRPr lang="de-DE" sz="31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BA0847-D551-5744-8DC6-5ADE16DF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3871576"/>
            <a:ext cx="5550883" cy="2061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>
                <a:solidFill>
                  <a:srgbClr val="FFFFFF"/>
                </a:solidFill>
              </a:rPr>
              <a:t>Produkt der Jg. 9 nach der Fabel-Lektüre von Phaedrus</a:t>
            </a:r>
          </a:p>
          <a:p>
            <a:pPr marL="0" indent="0">
              <a:buNone/>
            </a:pPr>
            <a:r>
              <a:rPr lang="de-DE" sz="1800" b="1" dirty="0">
                <a:solidFill>
                  <a:srgbClr val="FFFFFF"/>
                </a:solidFill>
              </a:rPr>
              <a:t>Aufgabenstellung</a:t>
            </a:r>
            <a:r>
              <a:rPr lang="de-DE" sz="1800" dirty="0">
                <a:solidFill>
                  <a:srgbClr val="FFFFFF"/>
                </a:solidFill>
              </a:rPr>
              <a:t>: Wendet euer Wissen auf Basis der Phaedrus-Lektüre an und erstellt eure eigene Fabel. Versucht dabei, so viel Latein wie möglich zu verwenden.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21BF5E9-6594-4EC4-872A-CB0EE519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90" y="206273"/>
            <a:ext cx="3726227" cy="233384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E7236B-7350-4877-AFAE-05237E1D8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328" y="3295852"/>
            <a:ext cx="3728962" cy="343010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0C10C06-5E92-4C87-831B-D87C87DA1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297" y="3231112"/>
            <a:ext cx="2860844" cy="35595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A34471-8FF7-4679-A831-E76C196CD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387" y="2438677"/>
            <a:ext cx="2561977" cy="215529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60F770-DC92-479D-9FFA-9C215402E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035" y="321040"/>
            <a:ext cx="2860844" cy="265458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355DA4B-2F6F-43D1-9469-4F305A6FB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747544" y="3092804"/>
            <a:ext cx="2081455" cy="518484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9AD9A66D-E17F-4013-9328-A84D04051C96}"/>
              </a:ext>
            </a:extLst>
          </p:cNvPr>
          <p:cNvSpPr txBox="1"/>
          <p:nvPr/>
        </p:nvSpPr>
        <p:spPr>
          <a:xfrm>
            <a:off x="6206035" y="2997236"/>
            <a:ext cx="395489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https://youtube.com/watch?v=syiD19edjF8&amp;feature=share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57BFCF7-816A-49A6-8A93-5AE08A9B0C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6221" y="331844"/>
            <a:ext cx="2775009" cy="26545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FA71B29-7858-40D0-AEEA-5C6FF3DB6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8832" y="376171"/>
            <a:ext cx="1447532" cy="144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6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96DD45-D9A5-724C-96E1-37477D3E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de-DE" sz="3100"/>
              <a:t>Beispiel II: Kreative Herangehensweisen im Lateinunterricht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0F739C-83A3-2148-B7BB-73C30EFD6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rgbClr val="FFFFFF"/>
                </a:solidFill>
              </a:rPr>
              <a:t>Beispiel der Jg. EF nach Lektüre von </a:t>
            </a:r>
            <a:r>
              <a:rPr lang="de-DE" dirty="0" err="1">
                <a:solidFill>
                  <a:srgbClr val="FFFFFF"/>
                </a:solidFill>
              </a:rPr>
              <a:t>Ciceros</a:t>
            </a:r>
            <a:r>
              <a:rPr lang="de-DE" dirty="0">
                <a:solidFill>
                  <a:srgbClr val="FFFFFF"/>
                </a:solidFill>
              </a:rPr>
              <a:t> Rede gegen </a:t>
            </a:r>
            <a:r>
              <a:rPr lang="de-DE" dirty="0" err="1">
                <a:solidFill>
                  <a:srgbClr val="FFFFFF"/>
                </a:solidFill>
              </a:rPr>
              <a:t>Verres</a:t>
            </a:r>
            <a:r>
              <a:rPr lang="de-DE" dirty="0">
                <a:solidFill>
                  <a:srgbClr val="FFFFFF"/>
                </a:solidFill>
              </a:rPr>
              <a:t> (Kunsträuber). </a:t>
            </a:r>
            <a:r>
              <a:rPr lang="de-DE" dirty="0" err="1">
                <a:solidFill>
                  <a:srgbClr val="FFFFFF"/>
                </a:solidFill>
              </a:rPr>
              <a:t>Verres</a:t>
            </a:r>
            <a:r>
              <a:rPr lang="de-DE" dirty="0">
                <a:solidFill>
                  <a:srgbClr val="FFFFFF"/>
                </a:solidFill>
              </a:rPr>
              <a:t> hatte eine das Wahrzeichen aus der Stadt Henna in Sizilien geraubt.</a:t>
            </a:r>
          </a:p>
          <a:p>
            <a:pPr marL="0" indent="0">
              <a:buNone/>
            </a:pPr>
            <a:r>
              <a:rPr lang="de-DE" b="1" dirty="0">
                <a:solidFill>
                  <a:srgbClr val="FFFFFF"/>
                </a:solidFill>
              </a:rPr>
              <a:t>Aufgabenstellung</a:t>
            </a:r>
            <a:r>
              <a:rPr lang="de-DE" dirty="0">
                <a:solidFill>
                  <a:srgbClr val="FFFFFF"/>
                </a:solidFill>
              </a:rPr>
              <a:t>: In Bremen wurde der Hahn der Bremer Stadtmusikantenstatue gestohlen! Wende dein Wissen an, wie man durch eine Rede überzeugen kann und formuliere einen kurzen Redeabschnitt, um den Räuber anzuklagen. </a:t>
            </a:r>
          </a:p>
        </p:txBody>
      </p:sp>
      <p:pic>
        <p:nvPicPr>
          <p:cNvPr id="4" name="Inhaltsplatzhalter 3" descr="Hahn wird ersetzt - Nachrichten aus Bremen - WESER-KURIER">
            <a:extLst>
              <a:ext uri="{FF2B5EF4-FFF2-40B4-BE49-F238E27FC236}">
                <a16:creationId xmlns:a16="http://schemas.microsoft.com/office/drawing/2014/main" id="{46C1A0AC-76FA-3A4C-9016-2EDB6078D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9" r="13725" b="2"/>
          <a:stretch/>
        </p:blipFill>
        <p:spPr bwMode="auto">
          <a:xfrm>
            <a:off x="7545032" y="759599"/>
            <a:ext cx="3778286" cy="5330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882549"/>
      </p:ext>
    </p:extLst>
  </p:cSld>
  <p:clrMapOvr>
    <a:masterClrMapping/>
  </p:clrMapOvr>
</p:sld>
</file>

<file path=ppt/theme/theme1.xml><?xml version="1.0" encoding="utf-8"?>
<a:theme xmlns:a="http://schemas.openxmlformats.org/drawingml/2006/main" name="Rahmen">
  <a:themeElements>
    <a:clrScheme name="Rahmen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3A82FCB18594EB85CCFEFA7352E01" ma:contentTypeVersion="13" ma:contentTypeDescription="Create a new document." ma:contentTypeScope="" ma:versionID="ff6c922492e238b06abd7251c7c1c6df">
  <xsd:schema xmlns:xsd="http://www.w3.org/2001/XMLSchema" xmlns:xs="http://www.w3.org/2001/XMLSchema" xmlns:p="http://schemas.microsoft.com/office/2006/metadata/properties" xmlns:ns3="b375f99b-1fa9-45df-9642-7e7f8826e85e" xmlns:ns4="02437d0d-f8ef-4222-bb72-c5c6c7858072" targetNamespace="http://schemas.microsoft.com/office/2006/metadata/properties" ma:root="true" ma:fieldsID="7d0b8daeb1823a46a91d7776b88fe9f2" ns3:_="" ns4:_="">
    <xsd:import namespace="b375f99b-1fa9-45df-9642-7e7f8826e85e"/>
    <xsd:import namespace="02437d0d-f8ef-4222-bb72-c5c6c78580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5f99b-1fa9-45df-9642-7e7f8826e8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7d0d-f8ef-4222-bb72-c5c6c785807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3ADBCF-3381-4FC9-9DC0-36C2AA809E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75f99b-1fa9-45df-9642-7e7f8826e85e"/>
    <ds:schemaRef ds:uri="02437d0d-f8ef-4222-bb72-c5c6c78580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FA805A-A8CB-4940-A39A-D2B8E7D699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DD2C41-B165-4CA0-9E65-9E1923C0EB54}">
  <ds:schemaRefs>
    <ds:schemaRef ds:uri="http://schemas.openxmlformats.org/package/2006/metadata/core-properties"/>
    <ds:schemaRef ds:uri="02437d0d-f8ef-4222-bb72-c5c6c7858072"/>
    <ds:schemaRef ds:uri="http://purl.org/dc/terms/"/>
    <ds:schemaRef ds:uri="http://schemas.microsoft.com/office/2006/documentManagement/types"/>
    <ds:schemaRef ds:uri="http://www.w3.org/XML/1998/namespace"/>
    <ds:schemaRef ds:uri="b375f99b-1fa9-45df-9642-7e7f8826e85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TM03457475[[fn=Rahmen]]</Template>
  <TotalTime>0</TotalTime>
  <Words>858</Words>
  <Application>Microsoft Office PowerPoint</Application>
  <PresentationFormat>Breitbild</PresentationFormat>
  <Paragraphs>106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Calibri</vt:lpstr>
      <vt:lpstr>Corbel</vt:lpstr>
      <vt:lpstr>Symbol</vt:lpstr>
      <vt:lpstr>Wingdings</vt:lpstr>
      <vt:lpstr>Wingdings 2</vt:lpstr>
      <vt:lpstr>Rahmen</vt:lpstr>
      <vt:lpstr>Informationsveranstaltung Wahl der zweiten Fremdsprache ab Jahrgangsstufe 7 Französisch und Latein</vt:lpstr>
      <vt:lpstr>Wahl der zweiten Fremdsprache</vt:lpstr>
      <vt:lpstr>Basisinformationen  Französisch   </vt:lpstr>
      <vt:lpstr>Basisinformationen  Latein   </vt:lpstr>
      <vt:lpstr>Ziele  und  Methoden  Französisch    </vt:lpstr>
      <vt:lpstr>Ziele und  Methoden  Latein    </vt:lpstr>
      <vt:lpstr>Beispiel I: Kreative Herangehensweisen im Lateinunterricht </vt:lpstr>
      <vt:lpstr>Beispiele für kreative Herangehensweisen in der Sekundarstufe I in Französisch </vt:lpstr>
      <vt:lpstr>Beispiel II: Kreative Herangehensweisen im Lateinunterricht</vt:lpstr>
      <vt:lpstr>Beispiele für kreative Herangehensweisen im Französischunterricht der Sek II</vt:lpstr>
      <vt:lpstr>  Voraussetzungen  Französisch    </vt:lpstr>
      <vt:lpstr>Voraussetzungen  Latein  </vt:lpstr>
      <vt:lpstr>  Lehrwerk  Französisch    </vt:lpstr>
      <vt:lpstr>PowerPoint-Präsentation</vt:lpstr>
      <vt:lpstr>Lehrwerk  Latein  </vt:lpstr>
      <vt:lpstr>PowerPoint-Präsentation</vt:lpstr>
      <vt:lpstr>Wahl der zweiten Fremdsprache  Fragen und  Kontakt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Seidler</dc:creator>
  <cp:lastModifiedBy>Paula Lefering</cp:lastModifiedBy>
  <cp:revision>44</cp:revision>
  <dcterms:created xsi:type="dcterms:W3CDTF">2021-03-05T07:39:59Z</dcterms:created>
  <dcterms:modified xsi:type="dcterms:W3CDTF">2022-03-15T14:27:14Z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0x0101009EA3A82FCB18594EB85CCFEFA7352E01</vt:lpwstr>
  </property>
</Properties>
</file>